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9" r:id="rId4"/>
    <p:sldId id="264" r:id="rId5"/>
    <p:sldId id="257" r:id="rId6"/>
    <p:sldId id="268" r:id="rId7"/>
    <p:sldId id="266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A84"/>
    <a:srgbClr val="CCC4D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8"/>
    <p:restoredTop sz="99694" autoAdjust="0"/>
  </p:normalViewPr>
  <p:slideViewPr>
    <p:cSldViewPr snapToGrid="0" snapToObjects="1">
      <p:cViewPr>
        <p:scale>
          <a:sx n="217" d="100"/>
          <a:sy n="217" d="100"/>
        </p:scale>
        <p:origin x="-11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99181-C6F8-4BCF-A807-D057D1D69C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D1599-78CA-4B7D-919F-049DA2015C94}">
      <dgm:prSet custT="1"/>
      <dgm:spPr>
        <a:solidFill>
          <a:srgbClr val="4E2A84"/>
        </a:solidFill>
      </dgm:spPr>
      <dgm:t>
        <a:bodyPr/>
        <a:lstStyle/>
        <a:p>
          <a:pPr algn="ctr"/>
          <a:r>
            <a:rPr lang="en-US" sz="1800" dirty="0">
              <a:latin typeface="Georgia" panose="02040502050405020303" pitchFamily="18" charset="0"/>
            </a:rPr>
            <a:t>TF-IDF Sentences Cosine Similarity</a:t>
          </a:r>
          <a:r>
            <a:rPr lang="en-US" sz="1800" baseline="30000" dirty="0">
              <a:latin typeface="Georgia" panose="02040502050405020303" pitchFamily="18" charset="0"/>
            </a:rPr>
            <a:t>2</a:t>
          </a:r>
        </a:p>
      </dgm:t>
    </dgm:pt>
    <dgm:pt modelId="{C7FAC2DA-0E72-45B4-B131-E8E9CEF1B4AD}" type="parTrans" cxnId="{67CB0DEA-C852-4259-BABA-26CB699A5E3D}">
      <dgm:prSet/>
      <dgm:spPr/>
      <dgm:t>
        <a:bodyPr/>
        <a:lstStyle/>
        <a:p>
          <a:endParaRPr lang="en-US"/>
        </a:p>
      </dgm:t>
    </dgm:pt>
    <dgm:pt modelId="{DBD83001-8F4A-4C14-839A-28A5F969C097}" type="sibTrans" cxnId="{67CB0DEA-C852-4259-BABA-26CB699A5E3D}">
      <dgm:prSet/>
      <dgm:spPr/>
      <dgm:t>
        <a:bodyPr/>
        <a:lstStyle/>
        <a:p>
          <a:endParaRPr lang="en-US"/>
        </a:p>
      </dgm:t>
    </dgm:pt>
    <dgm:pt modelId="{B606D32B-1CF3-49BD-AA0D-E294E4F09BDB}">
      <dgm:prSet custT="1"/>
      <dgm:spPr>
        <a:solidFill>
          <a:srgbClr val="4E2A84"/>
        </a:solidFill>
      </dgm:spPr>
      <dgm:t>
        <a:bodyPr/>
        <a:lstStyle/>
        <a:p>
          <a:pPr algn="ctr"/>
          <a:r>
            <a:rPr lang="en-US" sz="1800">
              <a:latin typeface="Georgia" panose="02040502050405020303" pitchFamily="18" charset="0"/>
            </a:rPr>
            <a:t>Sentence Transformer Cosine Similarity</a:t>
          </a:r>
          <a:endParaRPr lang="en-US" sz="1800" dirty="0">
            <a:latin typeface="Georgia" panose="02040502050405020303" pitchFamily="18" charset="0"/>
          </a:endParaRPr>
        </a:p>
      </dgm:t>
    </dgm:pt>
    <dgm:pt modelId="{867EA22C-1A5E-405C-AEE6-612ADFFC3658}" type="parTrans" cxnId="{FA966EC2-1FBB-47AE-94EA-7646D1B83251}">
      <dgm:prSet/>
      <dgm:spPr/>
      <dgm:t>
        <a:bodyPr/>
        <a:lstStyle/>
        <a:p>
          <a:endParaRPr lang="en-US"/>
        </a:p>
      </dgm:t>
    </dgm:pt>
    <dgm:pt modelId="{CA06E287-56CC-4FE3-8DC6-8D7D731891AF}" type="sibTrans" cxnId="{FA966EC2-1FBB-47AE-94EA-7646D1B83251}">
      <dgm:prSet/>
      <dgm:spPr/>
      <dgm:t>
        <a:bodyPr/>
        <a:lstStyle/>
        <a:p>
          <a:endParaRPr lang="en-US"/>
        </a:p>
      </dgm:t>
    </dgm:pt>
    <dgm:pt modelId="{BC17FBB7-2002-47F4-B536-DA66AB7C1370}">
      <dgm:prSet custT="1"/>
      <dgm:spPr>
        <a:solidFill>
          <a:srgbClr val="4E2A84"/>
        </a:solidFill>
      </dgm:spPr>
      <dgm:t>
        <a:bodyPr/>
        <a:lstStyle/>
        <a:p>
          <a:pPr algn="ctr"/>
          <a:r>
            <a:rPr lang="en-US" sz="1800" dirty="0">
              <a:latin typeface="Georgia" panose="02040502050405020303" pitchFamily="18" charset="0"/>
            </a:rPr>
            <a:t>Transformers Pipeline (Question-Answering)</a:t>
          </a:r>
        </a:p>
      </dgm:t>
    </dgm:pt>
    <dgm:pt modelId="{A068A030-5552-4B65-9D78-9143D34EFFDE}" type="parTrans" cxnId="{05EB2441-997E-4D1D-8B5C-772959F6F64F}">
      <dgm:prSet/>
      <dgm:spPr/>
      <dgm:t>
        <a:bodyPr/>
        <a:lstStyle/>
        <a:p>
          <a:endParaRPr lang="en-US"/>
        </a:p>
      </dgm:t>
    </dgm:pt>
    <dgm:pt modelId="{55289113-8D82-41AF-8AAE-30BCE752E77A}" type="sibTrans" cxnId="{05EB2441-997E-4D1D-8B5C-772959F6F64F}">
      <dgm:prSet/>
      <dgm:spPr/>
      <dgm:t>
        <a:bodyPr/>
        <a:lstStyle/>
        <a:p>
          <a:endParaRPr lang="en-US"/>
        </a:p>
      </dgm:t>
    </dgm:pt>
    <dgm:pt modelId="{DAC43F91-3247-4101-A717-EEA89D09C8A8}">
      <dgm:prSet custT="1"/>
      <dgm:spPr>
        <a:solidFill>
          <a:srgbClr val="4E2A84"/>
        </a:solidFill>
      </dgm:spPr>
      <dgm:t>
        <a:bodyPr/>
        <a:lstStyle/>
        <a:p>
          <a:pPr algn="ctr"/>
          <a:r>
            <a:rPr lang="en-US" sz="1800" dirty="0">
              <a:latin typeface="Georgia" panose="02040502050405020303" pitchFamily="18" charset="0"/>
            </a:rPr>
            <a:t>T5 Abstractive Question Answering</a:t>
          </a:r>
        </a:p>
      </dgm:t>
    </dgm:pt>
    <dgm:pt modelId="{58FADC0E-EF69-4A73-A0C1-790A2EECD275}" type="parTrans" cxnId="{77D5AAAE-B193-465D-B4DB-BE3282356E9D}">
      <dgm:prSet/>
      <dgm:spPr/>
      <dgm:t>
        <a:bodyPr/>
        <a:lstStyle/>
        <a:p>
          <a:endParaRPr lang="en-US"/>
        </a:p>
      </dgm:t>
    </dgm:pt>
    <dgm:pt modelId="{2E36A09E-A3DF-4701-85C0-88FF304FBE68}" type="sibTrans" cxnId="{77D5AAAE-B193-465D-B4DB-BE3282356E9D}">
      <dgm:prSet/>
      <dgm:spPr/>
      <dgm:t>
        <a:bodyPr/>
        <a:lstStyle/>
        <a:p>
          <a:endParaRPr lang="en-US"/>
        </a:p>
      </dgm:t>
    </dgm:pt>
    <dgm:pt modelId="{693A7943-CE69-449B-A43C-A276083E5EB1}">
      <dgm:prSet custT="1"/>
      <dgm:spPr>
        <a:solidFill>
          <a:srgbClr val="4E2A84"/>
        </a:solidFill>
      </dgm:spPr>
      <dgm:t>
        <a:bodyPr/>
        <a:lstStyle/>
        <a:p>
          <a:pPr algn="ctr"/>
          <a:r>
            <a:rPr lang="en-US" sz="1800" dirty="0">
              <a:latin typeface="Georgia" panose="02040502050405020303" pitchFamily="18" charset="0"/>
            </a:rPr>
            <a:t>OpenAI GPT</a:t>
          </a:r>
          <a:r>
            <a:rPr lang="en-US" sz="1800" baseline="30000" dirty="0">
              <a:latin typeface="Georgia" panose="02040502050405020303" pitchFamily="18" charset="0"/>
            </a:rPr>
            <a:t>3</a:t>
          </a:r>
        </a:p>
      </dgm:t>
    </dgm:pt>
    <dgm:pt modelId="{07CF5CE4-8CF2-45BC-9BB5-C03FDBAC7680}" type="parTrans" cxnId="{25B90923-5C40-4947-B1D4-A5F18DEFEA8B}">
      <dgm:prSet/>
      <dgm:spPr/>
      <dgm:t>
        <a:bodyPr/>
        <a:lstStyle/>
        <a:p>
          <a:endParaRPr lang="en-US"/>
        </a:p>
      </dgm:t>
    </dgm:pt>
    <dgm:pt modelId="{3B50DE82-9E3B-4323-8343-3CB0AA6C8509}" type="sibTrans" cxnId="{25B90923-5C40-4947-B1D4-A5F18DEFEA8B}">
      <dgm:prSet/>
      <dgm:spPr/>
      <dgm:t>
        <a:bodyPr/>
        <a:lstStyle/>
        <a:p>
          <a:endParaRPr lang="en-US"/>
        </a:p>
      </dgm:t>
    </dgm:pt>
    <dgm:pt modelId="{1D6B7C2E-3AC6-9B40-A60B-744C90B79E6D}" type="pres">
      <dgm:prSet presAssocID="{5B499181-C6F8-4BCF-A807-D057D1D69C64}" presName="linear" presStyleCnt="0">
        <dgm:presLayoutVars>
          <dgm:animLvl val="lvl"/>
          <dgm:resizeHandles val="exact"/>
        </dgm:presLayoutVars>
      </dgm:prSet>
      <dgm:spPr/>
    </dgm:pt>
    <dgm:pt modelId="{92F5A6F4-6814-4044-B470-0B88F87FE618}" type="pres">
      <dgm:prSet presAssocID="{74ED1599-78CA-4B7D-919F-049DA2015C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BEB683C-888F-E047-8275-1B57E8771BEC}" type="pres">
      <dgm:prSet presAssocID="{DBD83001-8F4A-4C14-839A-28A5F969C097}" presName="spacer" presStyleCnt="0"/>
      <dgm:spPr/>
    </dgm:pt>
    <dgm:pt modelId="{CC6F79F5-B56D-1247-AA43-DC5504563829}" type="pres">
      <dgm:prSet presAssocID="{B606D32B-1CF3-49BD-AA0D-E294E4F09BD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3C8DA6-8458-4147-9BF7-290083782F3E}" type="pres">
      <dgm:prSet presAssocID="{CA06E287-56CC-4FE3-8DC6-8D7D731891AF}" presName="spacer" presStyleCnt="0"/>
      <dgm:spPr/>
    </dgm:pt>
    <dgm:pt modelId="{BC05DC8D-8144-1945-856D-F90B622D087C}" type="pres">
      <dgm:prSet presAssocID="{BC17FBB7-2002-47F4-B536-DA66AB7C1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5491BD-5C3F-CC4A-A36E-14D4C2ED5213}" type="pres">
      <dgm:prSet presAssocID="{55289113-8D82-41AF-8AAE-30BCE752E77A}" presName="spacer" presStyleCnt="0"/>
      <dgm:spPr/>
    </dgm:pt>
    <dgm:pt modelId="{5B5C8E56-C053-7A46-9E50-7072F1388998}" type="pres">
      <dgm:prSet presAssocID="{DAC43F91-3247-4101-A717-EEA89D09C8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9E2CA41-46E7-8B40-9449-B66DFDD0DAA5}" type="pres">
      <dgm:prSet presAssocID="{2E36A09E-A3DF-4701-85C0-88FF304FBE68}" presName="spacer" presStyleCnt="0"/>
      <dgm:spPr/>
    </dgm:pt>
    <dgm:pt modelId="{B85F36E3-849B-2541-8CCC-8162099C3D73}" type="pres">
      <dgm:prSet presAssocID="{693A7943-CE69-449B-A43C-A276083E5E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CF5D03-7B8F-E24B-83BD-FAD19C238D7B}" type="presOf" srcId="{BC17FBB7-2002-47F4-B536-DA66AB7C1370}" destId="{BC05DC8D-8144-1945-856D-F90B622D087C}" srcOrd="0" destOrd="0" presId="urn:microsoft.com/office/officeart/2005/8/layout/vList2"/>
    <dgm:cxn modelId="{D56D3E20-3DEE-D946-A7A4-304679BCDC4F}" type="presOf" srcId="{DAC43F91-3247-4101-A717-EEA89D09C8A8}" destId="{5B5C8E56-C053-7A46-9E50-7072F1388998}" srcOrd="0" destOrd="0" presId="urn:microsoft.com/office/officeart/2005/8/layout/vList2"/>
    <dgm:cxn modelId="{25B90923-5C40-4947-B1D4-A5F18DEFEA8B}" srcId="{5B499181-C6F8-4BCF-A807-D057D1D69C64}" destId="{693A7943-CE69-449B-A43C-A276083E5EB1}" srcOrd="4" destOrd="0" parTransId="{07CF5CE4-8CF2-45BC-9BB5-C03FDBAC7680}" sibTransId="{3B50DE82-9E3B-4323-8343-3CB0AA6C8509}"/>
    <dgm:cxn modelId="{E07F902D-3B52-844C-B337-4E647CB9FF3F}" type="presOf" srcId="{B606D32B-1CF3-49BD-AA0D-E294E4F09BDB}" destId="{CC6F79F5-B56D-1247-AA43-DC5504563829}" srcOrd="0" destOrd="0" presId="urn:microsoft.com/office/officeart/2005/8/layout/vList2"/>
    <dgm:cxn modelId="{05EB2441-997E-4D1D-8B5C-772959F6F64F}" srcId="{5B499181-C6F8-4BCF-A807-D057D1D69C64}" destId="{BC17FBB7-2002-47F4-B536-DA66AB7C1370}" srcOrd="2" destOrd="0" parTransId="{A068A030-5552-4B65-9D78-9143D34EFFDE}" sibTransId="{55289113-8D82-41AF-8AAE-30BCE752E77A}"/>
    <dgm:cxn modelId="{F96F5543-CB1B-4C48-9C6B-D197EAC98D3B}" type="presOf" srcId="{693A7943-CE69-449B-A43C-A276083E5EB1}" destId="{B85F36E3-849B-2541-8CCC-8162099C3D73}" srcOrd="0" destOrd="0" presId="urn:microsoft.com/office/officeart/2005/8/layout/vList2"/>
    <dgm:cxn modelId="{CBF32544-4976-D14D-B783-67E2FE6E66C7}" type="presOf" srcId="{74ED1599-78CA-4B7D-919F-049DA2015C94}" destId="{92F5A6F4-6814-4044-B470-0B88F87FE618}" srcOrd="0" destOrd="0" presId="urn:microsoft.com/office/officeart/2005/8/layout/vList2"/>
    <dgm:cxn modelId="{77D5AAAE-B193-465D-B4DB-BE3282356E9D}" srcId="{5B499181-C6F8-4BCF-A807-D057D1D69C64}" destId="{DAC43F91-3247-4101-A717-EEA89D09C8A8}" srcOrd="3" destOrd="0" parTransId="{58FADC0E-EF69-4A73-A0C1-790A2EECD275}" sibTransId="{2E36A09E-A3DF-4701-85C0-88FF304FBE68}"/>
    <dgm:cxn modelId="{FA966EC2-1FBB-47AE-94EA-7646D1B83251}" srcId="{5B499181-C6F8-4BCF-A807-D057D1D69C64}" destId="{B606D32B-1CF3-49BD-AA0D-E294E4F09BDB}" srcOrd="1" destOrd="0" parTransId="{867EA22C-1A5E-405C-AEE6-612ADFFC3658}" sibTransId="{CA06E287-56CC-4FE3-8DC6-8D7D731891AF}"/>
    <dgm:cxn modelId="{9C582EE7-CCD6-A445-BF89-AB55CDD26E5A}" type="presOf" srcId="{5B499181-C6F8-4BCF-A807-D057D1D69C64}" destId="{1D6B7C2E-3AC6-9B40-A60B-744C90B79E6D}" srcOrd="0" destOrd="0" presId="urn:microsoft.com/office/officeart/2005/8/layout/vList2"/>
    <dgm:cxn modelId="{67CB0DEA-C852-4259-BABA-26CB699A5E3D}" srcId="{5B499181-C6F8-4BCF-A807-D057D1D69C64}" destId="{74ED1599-78CA-4B7D-919F-049DA2015C94}" srcOrd="0" destOrd="0" parTransId="{C7FAC2DA-0E72-45B4-B131-E8E9CEF1B4AD}" sibTransId="{DBD83001-8F4A-4C14-839A-28A5F969C097}"/>
    <dgm:cxn modelId="{B1AE9E06-4981-3343-A964-EA87E2597CF2}" type="presParOf" srcId="{1D6B7C2E-3AC6-9B40-A60B-744C90B79E6D}" destId="{92F5A6F4-6814-4044-B470-0B88F87FE618}" srcOrd="0" destOrd="0" presId="urn:microsoft.com/office/officeart/2005/8/layout/vList2"/>
    <dgm:cxn modelId="{1131A120-19B7-4744-9456-FF2E47C09742}" type="presParOf" srcId="{1D6B7C2E-3AC6-9B40-A60B-744C90B79E6D}" destId="{8BEB683C-888F-E047-8275-1B57E8771BEC}" srcOrd="1" destOrd="0" presId="urn:microsoft.com/office/officeart/2005/8/layout/vList2"/>
    <dgm:cxn modelId="{3848F0BE-FF61-A940-94ED-E2C385866883}" type="presParOf" srcId="{1D6B7C2E-3AC6-9B40-A60B-744C90B79E6D}" destId="{CC6F79F5-B56D-1247-AA43-DC5504563829}" srcOrd="2" destOrd="0" presId="urn:microsoft.com/office/officeart/2005/8/layout/vList2"/>
    <dgm:cxn modelId="{D0931709-C245-FB42-8802-4689AB7EE1D6}" type="presParOf" srcId="{1D6B7C2E-3AC6-9B40-A60B-744C90B79E6D}" destId="{653C8DA6-8458-4147-9BF7-290083782F3E}" srcOrd="3" destOrd="0" presId="urn:microsoft.com/office/officeart/2005/8/layout/vList2"/>
    <dgm:cxn modelId="{406B3C5D-FA9E-4644-943E-885A8C445D07}" type="presParOf" srcId="{1D6B7C2E-3AC6-9B40-A60B-744C90B79E6D}" destId="{BC05DC8D-8144-1945-856D-F90B622D087C}" srcOrd="4" destOrd="0" presId="urn:microsoft.com/office/officeart/2005/8/layout/vList2"/>
    <dgm:cxn modelId="{48E3F9B5-54A3-F340-9A92-1BA79DE240A4}" type="presParOf" srcId="{1D6B7C2E-3AC6-9B40-A60B-744C90B79E6D}" destId="{825491BD-5C3F-CC4A-A36E-14D4C2ED5213}" srcOrd="5" destOrd="0" presId="urn:microsoft.com/office/officeart/2005/8/layout/vList2"/>
    <dgm:cxn modelId="{1817581B-7CD8-814B-8952-126A2608ABD8}" type="presParOf" srcId="{1D6B7C2E-3AC6-9B40-A60B-744C90B79E6D}" destId="{5B5C8E56-C053-7A46-9E50-7072F1388998}" srcOrd="6" destOrd="0" presId="urn:microsoft.com/office/officeart/2005/8/layout/vList2"/>
    <dgm:cxn modelId="{7B2E4F92-2CC7-2D4C-AAD2-C1A48B32F0ED}" type="presParOf" srcId="{1D6B7C2E-3AC6-9B40-A60B-744C90B79E6D}" destId="{F9E2CA41-46E7-8B40-9449-B66DFDD0DAA5}" srcOrd="7" destOrd="0" presId="urn:microsoft.com/office/officeart/2005/8/layout/vList2"/>
    <dgm:cxn modelId="{6CD0EE61-C14B-8F43-86AF-C975455FDEF9}" type="presParOf" srcId="{1D6B7C2E-3AC6-9B40-A60B-744C90B79E6D}" destId="{B85F36E3-849B-2541-8CCC-8162099C3D7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E675B9-89B5-4470-9702-81D13121BCFC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982076-D8F3-4AF0-A3C0-F6BF427C1DB9}">
      <dgm:prSet/>
      <dgm:spPr>
        <a:solidFill>
          <a:srgbClr val="4E2A84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Best Chatbot = OpenAI GPT</a:t>
          </a:r>
        </a:p>
      </dgm:t>
    </dgm:pt>
    <dgm:pt modelId="{66B470D0-D433-4254-B76F-D557981CF713}" type="parTrans" cxnId="{FA2D72B0-2485-4109-9A5A-EFAEBB453126}">
      <dgm:prSet/>
      <dgm:spPr/>
      <dgm:t>
        <a:bodyPr/>
        <a:lstStyle/>
        <a:p>
          <a:endParaRPr lang="en-US"/>
        </a:p>
      </dgm:t>
    </dgm:pt>
    <dgm:pt modelId="{4BCA8BC5-F6B8-48BC-AF43-19781B985ECE}" type="sibTrans" cxnId="{FA2D72B0-2485-4109-9A5A-EFAEBB453126}">
      <dgm:prSet/>
      <dgm:spPr/>
      <dgm:t>
        <a:bodyPr/>
        <a:lstStyle/>
        <a:p>
          <a:endParaRPr lang="en-US"/>
        </a:p>
      </dgm:t>
    </dgm:pt>
    <dgm:pt modelId="{E2DD0A53-BD0C-4E11-AC0A-CADC07FDBCAF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Pros:</a:t>
          </a:r>
        </a:p>
      </dgm:t>
    </dgm:pt>
    <dgm:pt modelId="{9C68B1BD-0930-48C0-9166-7C388E25A84D}" type="parTrans" cxnId="{92C0624C-221E-40ED-A0B2-B9B155B791B5}">
      <dgm:prSet/>
      <dgm:spPr/>
      <dgm:t>
        <a:bodyPr/>
        <a:lstStyle/>
        <a:p>
          <a:endParaRPr lang="en-US"/>
        </a:p>
      </dgm:t>
    </dgm:pt>
    <dgm:pt modelId="{539CA979-92B0-4BCF-A060-8FB6838517A2}" type="sibTrans" cxnId="{92C0624C-221E-40ED-A0B2-B9B155B791B5}">
      <dgm:prSet/>
      <dgm:spPr/>
      <dgm:t>
        <a:bodyPr/>
        <a:lstStyle/>
        <a:p>
          <a:endParaRPr lang="en-US"/>
        </a:p>
      </dgm:t>
    </dgm:pt>
    <dgm:pt modelId="{A0F0ADEF-2904-4437-A95F-2078B06208EE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Superior performance in all criteria areas</a:t>
          </a:r>
        </a:p>
      </dgm:t>
    </dgm:pt>
    <dgm:pt modelId="{0C8C683B-6935-43C0-8AB7-4695F831C4F5}" type="parTrans" cxnId="{8B19E2EA-A12A-4A70-BD86-88D6C7A1A5F1}">
      <dgm:prSet/>
      <dgm:spPr/>
      <dgm:t>
        <a:bodyPr/>
        <a:lstStyle/>
        <a:p>
          <a:endParaRPr lang="en-US"/>
        </a:p>
      </dgm:t>
    </dgm:pt>
    <dgm:pt modelId="{3E94BA45-1B83-433B-844B-818B8C672948}" type="sibTrans" cxnId="{8B19E2EA-A12A-4A70-BD86-88D6C7A1A5F1}">
      <dgm:prSet/>
      <dgm:spPr/>
      <dgm:t>
        <a:bodyPr/>
        <a:lstStyle/>
        <a:p>
          <a:endParaRPr lang="en-US"/>
        </a:p>
      </dgm:t>
    </dgm:pt>
    <dgm:pt modelId="{BBD97A49-586F-4D22-B594-644BC9DFDF5C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Human-like and helpful responses</a:t>
          </a:r>
        </a:p>
      </dgm:t>
    </dgm:pt>
    <dgm:pt modelId="{018D2C0E-11CA-4A43-BAFF-0BFA87AE0EA7}" type="parTrans" cxnId="{CAB207B1-5B66-4921-B8F5-E3BB3705FC3B}">
      <dgm:prSet/>
      <dgm:spPr/>
      <dgm:t>
        <a:bodyPr/>
        <a:lstStyle/>
        <a:p>
          <a:endParaRPr lang="en-US"/>
        </a:p>
      </dgm:t>
    </dgm:pt>
    <dgm:pt modelId="{2EBFFAE6-07B9-40A3-82E7-E20B7DB8D9FE}" type="sibTrans" cxnId="{CAB207B1-5B66-4921-B8F5-E3BB3705FC3B}">
      <dgm:prSet/>
      <dgm:spPr/>
      <dgm:t>
        <a:bodyPr/>
        <a:lstStyle/>
        <a:p>
          <a:endParaRPr lang="en-US"/>
        </a:p>
      </dgm:t>
    </dgm:pt>
    <dgm:pt modelId="{63DC83D7-E97F-43CD-912D-B94A72DDE2F6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Mentions if context is not available for specific information</a:t>
          </a:r>
        </a:p>
      </dgm:t>
    </dgm:pt>
    <dgm:pt modelId="{A93FDFE8-41DA-4551-82CC-48A6160901C2}" type="parTrans" cxnId="{C15ADF8B-64D1-427B-8FFD-30197137E455}">
      <dgm:prSet/>
      <dgm:spPr/>
      <dgm:t>
        <a:bodyPr/>
        <a:lstStyle/>
        <a:p>
          <a:endParaRPr lang="en-US"/>
        </a:p>
      </dgm:t>
    </dgm:pt>
    <dgm:pt modelId="{D6C186AA-97A6-47F4-9E70-8D8266C6E2A9}" type="sibTrans" cxnId="{C15ADF8B-64D1-427B-8FFD-30197137E455}">
      <dgm:prSet/>
      <dgm:spPr/>
      <dgm:t>
        <a:bodyPr/>
        <a:lstStyle/>
        <a:p>
          <a:endParaRPr lang="en-US"/>
        </a:p>
      </dgm:t>
    </dgm:pt>
    <dgm:pt modelId="{40054D8F-36C9-4E95-84F6-359957A3EF5A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Responds relatively quickly</a:t>
          </a:r>
        </a:p>
      </dgm:t>
    </dgm:pt>
    <dgm:pt modelId="{0EF781C4-9DDF-4E7B-A47C-A82BC82B891A}" type="parTrans" cxnId="{3D09CE05-9B1F-4A1D-8BDD-0296FD7DA98E}">
      <dgm:prSet/>
      <dgm:spPr/>
      <dgm:t>
        <a:bodyPr/>
        <a:lstStyle/>
        <a:p>
          <a:endParaRPr lang="en-US"/>
        </a:p>
      </dgm:t>
    </dgm:pt>
    <dgm:pt modelId="{10CE0510-F427-4734-9FB2-B486F370A94A}" type="sibTrans" cxnId="{3D09CE05-9B1F-4A1D-8BDD-0296FD7DA98E}">
      <dgm:prSet/>
      <dgm:spPr/>
      <dgm:t>
        <a:bodyPr/>
        <a:lstStyle/>
        <a:p>
          <a:endParaRPr lang="en-US"/>
        </a:p>
      </dgm:t>
    </dgm:pt>
    <dgm:pt modelId="{EFFC304C-565C-4E5E-B768-7B35182D43A8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Cons:</a:t>
          </a:r>
        </a:p>
      </dgm:t>
    </dgm:pt>
    <dgm:pt modelId="{2387FA02-A1BD-4FA1-B568-87ACA62FBF13}" type="parTrans" cxnId="{57B1B302-66C0-4884-B081-5DD33AAACB96}">
      <dgm:prSet/>
      <dgm:spPr/>
      <dgm:t>
        <a:bodyPr/>
        <a:lstStyle/>
        <a:p>
          <a:endParaRPr lang="en-US"/>
        </a:p>
      </dgm:t>
    </dgm:pt>
    <dgm:pt modelId="{E6283911-5035-4019-9650-497D8ACC57CA}" type="sibTrans" cxnId="{57B1B302-66C0-4884-B081-5DD33AAACB96}">
      <dgm:prSet/>
      <dgm:spPr/>
      <dgm:t>
        <a:bodyPr/>
        <a:lstStyle/>
        <a:p>
          <a:endParaRPr lang="en-US"/>
        </a:p>
      </dgm:t>
    </dgm:pt>
    <dgm:pt modelId="{44A5FFA9-E75D-4ED0-98BE-75C552C1BAB6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Costs about $0.01 per query</a:t>
          </a:r>
        </a:p>
      </dgm:t>
    </dgm:pt>
    <dgm:pt modelId="{45011F08-AED2-4BC7-AB2B-D7E8606E9F13}" type="parTrans" cxnId="{EB5FD0F4-6346-49DB-9E47-CEFD1A17748D}">
      <dgm:prSet/>
      <dgm:spPr/>
      <dgm:t>
        <a:bodyPr/>
        <a:lstStyle/>
        <a:p>
          <a:endParaRPr lang="en-US"/>
        </a:p>
      </dgm:t>
    </dgm:pt>
    <dgm:pt modelId="{90B8F1B3-FF38-4D6D-96F0-0933568B2812}" type="sibTrans" cxnId="{EB5FD0F4-6346-49DB-9E47-CEFD1A17748D}">
      <dgm:prSet/>
      <dgm:spPr/>
      <dgm:t>
        <a:bodyPr/>
        <a:lstStyle/>
        <a:p>
          <a:endParaRPr lang="en-US"/>
        </a:p>
      </dgm:t>
    </dgm:pt>
    <dgm:pt modelId="{3807F101-9AF9-47E3-96F2-BEC4B61D1AA4}">
      <dgm:prSet/>
      <dgm:spPr>
        <a:solidFill>
          <a:srgbClr val="4E2A84"/>
        </a:solidFill>
        <a:ln>
          <a:solidFill>
            <a:schemeClr val="accent4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Further Areas for Exploration</a:t>
          </a:r>
        </a:p>
      </dgm:t>
    </dgm:pt>
    <dgm:pt modelId="{B51A91FA-5DF7-4621-8F94-4B02F6C88660}" type="parTrans" cxnId="{A8A7A490-A823-473A-B2E6-4C41451451E6}">
      <dgm:prSet/>
      <dgm:spPr/>
      <dgm:t>
        <a:bodyPr/>
        <a:lstStyle/>
        <a:p>
          <a:endParaRPr lang="en-US"/>
        </a:p>
      </dgm:t>
    </dgm:pt>
    <dgm:pt modelId="{AD69B116-FE89-47E3-A1BA-1C41A04CFC3B}" type="sibTrans" cxnId="{A8A7A490-A823-473A-B2E6-4C41451451E6}">
      <dgm:prSet/>
      <dgm:spPr/>
      <dgm:t>
        <a:bodyPr/>
        <a:lstStyle/>
        <a:p>
          <a:endParaRPr lang="en-US"/>
        </a:p>
      </dgm:t>
    </dgm:pt>
    <dgm:pt modelId="{2320C122-03EE-48EB-AC0D-2EE25027A9AB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Fine-tune models</a:t>
          </a:r>
        </a:p>
      </dgm:t>
    </dgm:pt>
    <dgm:pt modelId="{2615C853-C4BF-4A8B-BD16-DA4C5DAD5A26}" type="parTrans" cxnId="{399E86AB-D9DA-40A0-BA78-D47C42BFB17C}">
      <dgm:prSet/>
      <dgm:spPr/>
      <dgm:t>
        <a:bodyPr/>
        <a:lstStyle/>
        <a:p>
          <a:endParaRPr lang="en-US"/>
        </a:p>
      </dgm:t>
    </dgm:pt>
    <dgm:pt modelId="{8C38319E-03C2-48AF-B749-A9ADFFDA397B}" type="sibTrans" cxnId="{399E86AB-D9DA-40A0-BA78-D47C42BFB17C}">
      <dgm:prSet/>
      <dgm:spPr/>
      <dgm:t>
        <a:bodyPr/>
        <a:lstStyle/>
        <a:p>
          <a:endParaRPr lang="en-US"/>
        </a:p>
      </dgm:t>
    </dgm:pt>
    <dgm:pt modelId="{8311E860-9A4C-48FD-8C38-723325E5B3EF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Will require labeled datasets</a:t>
          </a:r>
        </a:p>
      </dgm:t>
    </dgm:pt>
    <dgm:pt modelId="{36F1A877-C5C7-46B5-B8C1-865A81850430}" type="parTrans" cxnId="{89E4F3FF-F7E7-4476-AEDB-7F4063527B1E}">
      <dgm:prSet/>
      <dgm:spPr/>
      <dgm:t>
        <a:bodyPr/>
        <a:lstStyle/>
        <a:p>
          <a:endParaRPr lang="en-US"/>
        </a:p>
      </dgm:t>
    </dgm:pt>
    <dgm:pt modelId="{5575A074-11FE-4E35-ADF6-B0AFE12401DC}" type="sibTrans" cxnId="{89E4F3FF-F7E7-4476-AEDB-7F4063527B1E}">
      <dgm:prSet/>
      <dgm:spPr/>
      <dgm:t>
        <a:bodyPr/>
        <a:lstStyle/>
        <a:p>
          <a:endParaRPr lang="en-US"/>
        </a:p>
      </dgm:t>
    </dgm:pt>
    <dgm:pt modelId="{53FD9550-5053-4EA1-9F35-6EDD6B76ED16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Collect more data from other websites to augment chatbot capabilities</a:t>
          </a:r>
        </a:p>
      </dgm:t>
    </dgm:pt>
    <dgm:pt modelId="{E7D2E15E-B7E2-4EA4-9DEA-1069599C9D8C}" type="parTrans" cxnId="{F48C67F4-D421-4D12-82D9-C6F41EAFA565}">
      <dgm:prSet/>
      <dgm:spPr/>
      <dgm:t>
        <a:bodyPr/>
        <a:lstStyle/>
        <a:p>
          <a:endParaRPr lang="en-US"/>
        </a:p>
      </dgm:t>
    </dgm:pt>
    <dgm:pt modelId="{D1B5D3BA-F727-40BB-9A5A-13803D67CB67}" type="sibTrans" cxnId="{F48C67F4-D421-4D12-82D9-C6F41EAFA565}">
      <dgm:prSet/>
      <dgm:spPr/>
      <dgm:t>
        <a:bodyPr/>
        <a:lstStyle/>
        <a:p>
          <a:endParaRPr lang="en-US"/>
        </a:p>
      </dgm:t>
    </dgm:pt>
    <dgm:pt modelId="{0781AE8D-6002-42AD-8A0B-810BDFDA0976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>
              <a:latin typeface="Georgia" panose="02040502050405020303" pitchFamily="18" charset="0"/>
            </a:rPr>
            <a:t>Dynamic Content Updates</a:t>
          </a:r>
        </a:p>
      </dgm:t>
    </dgm:pt>
    <dgm:pt modelId="{3D39E78F-C0E0-4948-B303-2711BD88ADE0}" type="parTrans" cxnId="{3E0EEAB5-7A6F-4F31-85C0-3AF20816D593}">
      <dgm:prSet/>
      <dgm:spPr/>
      <dgm:t>
        <a:bodyPr/>
        <a:lstStyle/>
        <a:p>
          <a:endParaRPr lang="en-US"/>
        </a:p>
      </dgm:t>
    </dgm:pt>
    <dgm:pt modelId="{8833CEE4-010C-445C-8E07-0EE252C2F6D8}" type="sibTrans" cxnId="{3E0EEAB5-7A6F-4F31-85C0-3AF20816D593}">
      <dgm:prSet/>
      <dgm:spPr/>
      <dgm:t>
        <a:bodyPr/>
        <a:lstStyle/>
        <a:p>
          <a:endParaRPr lang="en-US"/>
        </a:p>
      </dgm:t>
    </dgm:pt>
    <dgm:pt modelId="{5501E6DA-C352-4A00-9DD0-1D9649348153}">
      <dgm:prSet/>
      <dgm:spPr>
        <a:solidFill>
          <a:srgbClr val="CCC4DF">
            <a:alpha val="90000"/>
          </a:srgbClr>
        </a:solidFill>
        <a:ln>
          <a:solidFill>
            <a:schemeClr val="accent4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n-US" dirty="0">
              <a:latin typeface="Georgia" panose="02040502050405020303" pitchFamily="18" charset="0"/>
            </a:rPr>
            <a:t>Integrate user feedback loop to remember information provided by user during session</a:t>
          </a:r>
        </a:p>
      </dgm:t>
    </dgm:pt>
    <dgm:pt modelId="{BCFC6052-9EBE-49C9-86F9-398ADDA8887A}" type="parTrans" cxnId="{AB2ACE91-E883-4693-90B1-A775D85274B7}">
      <dgm:prSet/>
      <dgm:spPr/>
      <dgm:t>
        <a:bodyPr/>
        <a:lstStyle/>
        <a:p>
          <a:endParaRPr lang="en-US"/>
        </a:p>
      </dgm:t>
    </dgm:pt>
    <dgm:pt modelId="{4E4236D5-11B4-43A9-ACC9-EDF390970C09}" type="sibTrans" cxnId="{AB2ACE91-E883-4693-90B1-A775D85274B7}">
      <dgm:prSet/>
      <dgm:spPr/>
      <dgm:t>
        <a:bodyPr/>
        <a:lstStyle/>
        <a:p>
          <a:endParaRPr lang="en-US"/>
        </a:p>
      </dgm:t>
    </dgm:pt>
    <dgm:pt modelId="{4CF75C07-1C46-8C4A-A011-46676AC714E5}" type="pres">
      <dgm:prSet presAssocID="{26E675B9-89B5-4470-9702-81D13121BCFC}" presName="Name0" presStyleCnt="0">
        <dgm:presLayoutVars>
          <dgm:dir/>
          <dgm:animLvl val="lvl"/>
          <dgm:resizeHandles val="exact"/>
        </dgm:presLayoutVars>
      </dgm:prSet>
      <dgm:spPr/>
    </dgm:pt>
    <dgm:pt modelId="{DB9439D0-5180-C84F-BF93-7139A671D569}" type="pres">
      <dgm:prSet presAssocID="{5B982076-D8F3-4AF0-A3C0-F6BF427C1DB9}" presName="composite" presStyleCnt="0"/>
      <dgm:spPr/>
    </dgm:pt>
    <dgm:pt modelId="{970E7914-9479-6D46-81B7-EC59620FF0DA}" type="pres">
      <dgm:prSet presAssocID="{5B982076-D8F3-4AF0-A3C0-F6BF427C1DB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51AF5DB-7E27-CC4F-BCAC-88BC8A8EB559}" type="pres">
      <dgm:prSet presAssocID="{5B982076-D8F3-4AF0-A3C0-F6BF427C1DB9}" presName="desTx" presStyleLbl="alignAccFollowNode1" presStyleIdx="0" presStyleCnt="2">
        <dgm:presLayoutVars>
          <dgm:bulletEnabled val="1"/>
        </dgm:presLayoutVars>
      </dgm:prSet>
      <dgm:spPr/>
    </dgm:pt>
    <dgm:pt modelId="{044F6C03-0780-ED49-984D-6F34381F380D}" type="pres">
      <dgm:prSet presAssocID="{4BCA8BC5-F6B8-48BC-AF43-19781B985ECE}" presName="space" presStyleCnt="0"/>
      <dgm:spPr/>
    </dgm:pt>
    <dgm:pt modelId="{627EE45E-B96A-E142-805A-A5F09E783730}" type="pres">
      <dgm:prSet presAssocID="{3807F101-9AF9-47E3-96F2-BEC4B61D1AA4}" presName="composite" presStyleCnt="0"/>
      <dgm:spPr/>
    </dgm:pt>
    <dgm:pt modelId="{B4552949-D739-C84A-A998-6303B7911D78}" type="pres">
      <dgm:prSet presAssocID="{3807F101-9AF9-47E3-96F2-BEC4B61D1AA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AFCE498-9F65-4248-AA51-54C7577CCE31}" type="pres">
      <dgm:prSet presAssocID="{3807F101-9AF9-47E3-96F2-BEC4B61D1AA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7B1B302-66C0-4884-B081-5DD33AAACB96}" srcId="{5B982076-D8F3-4AF0-A3C0-F6BF427C1DB9}" destId="{EFFC304C-565C-4E5E-B768-7B35182D43A8}" srcOrd="1" destOrd="0" parTransId="{2387FA02-A1BD-4FA1-B568-87ACA62FBF13}" sibTransId="{E6283911-5035-4019-9650-497D8ACC57CA}"/>
    <dgm:cxn modelId="{3D09CE05-9B1F-4A1D-8BDD-0296FD7DA98E}" srcId="{E2DD0A53-BD0C-4E11-AC0A-CADC07FDBCAF}" destId="{40054D8F-36C9-4E95-84F6-359957A3EF5A}" srcOrd="3" destOrd="0" parTransId="{0EF781C4-9DDF-4E7B-A47C-A82BC82B891A}" sibTransId="{10CE0510-F427-4734-9FB2-B486F370A94A}"/>
    <dgm:cxn modelId="{42560210-04BD-4242-BEA5-01C7D90C6B31}" type="presOf" srcId="{EFFC304C-565C-4E5E-B768-7B35182D43A8}" destId="{651AF5DB-7E27-CC4F-BCAC-88BC8A8EB559}" srcOrd="0" destOrd="5" presId="urn:microsoft.com/office/officeart/2005/8/layout/hList1"/>
    <dgm:cxn modelId="{8294E41B-3673-1B40-AE84-8B7DE5A426AA}" type="presOf" srcId="{5B982076-D8F3-4AF0-A3C0-F6BF427C1DB9}" destId="{970E7914-9479-6D46-81B7-EC59620FF0DA}" srcOrd="0" destOrd="0" presId="urn:microsoft.com/office/officeart/2005/8/layout/hList1"/>
    <dgm:cxn modelId="{B3497648-3065-2144-B2EC-19D27C779363}" type="presOf" srcId="{26E675B9-89B5-4470-9702-81D13121BCFC}" destId="{4CF75C07-1C46-8C4A-A011-46676AC714E5}" srcOrd="0" destOrd="0" presId="urn:microsoft.com/office/officeart/2005/8/layout/hList1"/>
    <dgm:cxn modelId="{92C0624C-221E-40ED-A0B2-B9B155B791B5}" srcId="{5B982076-D8F3-4AF0-A3C0-F6BF427C1DB9}" destId="{E2DD0A53-BD0C-4E11-AC0A-CADC07FDBCAF}" srcOrd="0" destOrd="0" parTransId="{9C68B1BD-0930-48C0-9166-7C388E25A84D}" sibTransId="{539CA979-92B0-4BCF-A060-8FB6838517A2}"/>
    <dgm:cxn modelId="{05ABA657-CA2C-0246-A835-79BEDAADA396}" type="presOf" srcId="{A0F0ADEF-2904-4437-A95F-2078B06208EE}" destId="{651AF5DB-7E27-CC4F-BCAC-88BC8A8EB559}" srcOrd="0" destOrd="1" presId="urn:microsoft.com/office/officeart/2005/8/layout/hList1"/>
    <dgm:cxn modelId="{562DB466-C149-D648-8961-CA69EA38D4F6}" type="presOf" srcId="{2320C122-03EE-48EB-AC0D-2EE25027A9AB}" destId="{3AFCE498-9F65-4248-AA51-54C7577CCE31}" srcOrd="0" destOrd="0" presId="urn:microsoft.com/office/officeart/2005/8/layout/hList1"/>
    <dgm:cxn modelId="{6C11BA7B-74AC-C34C-9264-72BA09D3419B}" type="presOf" srcId="{53FD9550-5053-4EA1-9F35-6EDD6B76ED16}" destId="{3AFCE498-9F65-4248-AA51-54C7577CCE31}" srcOrd="0" destOrd="2" presId="urn:microsoft.com/office/officeart/2005/8/layout/hList1"/>
    <dgm:cxn modelId="{C15ADF8B-64D1-427B-8FFD-30197137E455}" srcId="{E2DD0A53-BD0C-4E11-AC0A-CADC07FDBCAF}" destId="{63DC83D7-E97F-43CD-912D-B94A72DDE2F6}" srcOrd="2" destOrd="0" parTransId="{A93FDFE8-41DA-4551-82CC-48A6160901C2}" sibTransId="{D6C186AA-97A6-47F4-9E70-8D8266C6E2A9}"/>
    <dgm:cxn modelId="{F60C2D8D-3250-5F4A-82E0-517D25B66C79}" type="presOf" srcId="{40054D8F-36C9-4E95-84F6-359957A3EF5A}" destId="{651AF5DB-7E27-CC4F-BCAC-88BC8A8EB559}" srcOrd="0" destOrd="4" presId="urn:microsoft.com/office/officeart/2005/8/layout/hList1"/>
    <dgm:cxn modelId="{A8A7A490-A823-473A-B2E6-4C41451451E6}" srcId="{26E675B9-89B5-4470-9702-81D13121BCFC}" destId="{3807F101-9AF9-47E3-96F2-BEC4B61D1AA4}" srcOrd="1" destOrd="0" parTransId="{B51A91FA-5DF7-4621-8F94-4B02F6C88660}" sibTransId="{AD69B116-FE89-47E3-A1BA-1C41A04CFC3B}"/>
    <dgm:cxn modelId="{AB2ACE91-E883-4693-90B1-A775D85274B7}" srcId="{3807F101-9AF9-47E3-96F2-BEC4B61D1AA4}" destId="{5501E6DA-C352-4A00-9DD0-1D9649348153}" srcOrd="3" destOrd="0" parTransId="{BCFC6052-9EBE-49C9-86F9-398ADDA8887A}" sibTransId="{4E4236D5-11B4-43A9-ACC9-EDF390970C09}"/>
    <dgm:cxn modelId="{EA4A0F9C-D667-7741-A41C-FA2F98DE5DD4}" type="presOf" srcId="{0781AE8D-6002-42AD-8A0B-810BDFDA0976}" destId="{3AFCE498-9F65-4248-AA51-54C7577CCE31}" srcOrd="0" destOrd="3" presId="urn:microsoft.com/office/officeart/2005/8/layout/hList1"/>
    <dgm:cxn modelId="{0284B0A4-C978-E045-8DC6-F7A26054605B}" type="presOf" srcId="{8311E860-9A4C-48FD-8C38-723325E5B3EF}" destId="{3AFCE498-9F65-4248-AA51-54C7577CCE31}" srcOrd="0" destOrd="1" presId="urn:microsoft.com/office/officeart/2005/8/layout/hList1"/>
    <dgm:cxn modelId="{399E86AB-D9DA-40A0-BA78-D47C42BFB17C}" srcId="{3807F101-9AF9-47E3-96F2-BEC4B61D1AA4}" destId="{2320C122-03EE-48EB-AC0D-2EE25027A9AB}" srcOrd="0" destOrd="0" parTransId="{2615C853-C4BF-4A8B-BD16-DA4C5DAD5A26}" sibTransId="{8C38319E-03C2-48AF-B749-A9ADFFDA397B}"/>
    <dgm:cxn modelId="{FA2D72B0-2485-4109-9A5A-EFAEBB453126}" srcId="{26E675B9-89B5-4470-9702-81D13121BCFC}" destId="{5B982076-D8F3-4AF0-A3C0-F6BF427C1DB9}" srcOrd="0" destOrd="0" parTransId="{66B470D0-D433-4254-B76F-D557981CF713}" sibTransId="{4BCA8BC5-F6B8-48BC-AF43-19781B985ECE}"/>
    <dgm:cxn modelId="{CAB207B1-5B66-4921-B8F5-E3BB3705FC3B}" srcId="{E2DD0A53-BD0C-4E11-AC0A-CADC07FDBCAF}" destId="{BBD97A49-586F-4D22-B594-644BC9DFDF5C}" srcOrd="1" destOrd="0" parTransId="{018D2C0E-11CA-4A43-BAFF-0BFA87AE0EA7}" sibTransId="{2EBFFAE6-07B9-40A3-82E7-E20B7DB8D9FE}"/>
    <dgm:cxn modelId="{3E0EEAB5-7A6F-4F31-85C0-3AF20816D593}" srcId="{3807F101-9AF9-47E3-96F2-BEC4B61D1AA4}" destId="{0781AE8D-6002-42AD-8A0B-810BDFDA0976}" srcOrd="2" destOrd="0" parTransId="{3D39E78F-C0E0-4948-B303-2711BD88ADE0}" sibTransId="{8833CEE4-010C-445C-8E07-0EE252C2F6D8}"/>
    <dgm:cxn modelId="{FC0C57B6-467F-5D4B-AA69-1B9D5918D1A5}" type="presOf" srcId="{E2DD0A53-BD0C-4E11-AC0A-CADC07FDBCAF}" destId="{651AF5DB-7E27-CC4F-BCAC-88BC8A8EB559}" srcOrd="0" destOrd="0" presId="urn:microsoft.com/office/officeart/2005/8/layout/hList1"/>
    <dgm:cxn modelId="{C0BD56C3-4E79-2B44-B7E8-0D9773F5916D}" type="presOf" srcId="{3807F101-9AF9-47E3-96F2-BEC4B61D1AA4}" destId="{B4552949-D739-C84A-A998-6303B7911D78}" srcOrd="0" destOrd="0" presId="urn:microsoft.com/office/officeart/2005/8/layout/hList1"/>
    <dgm:cxn modelId="{B93536CB-B8D4-4D4A-B9C6-E2AB39CE474C}" type="presOf" srcId="{5501E6DA-C352-4A00-9DD0-1D9649348153}" destId="{3AFCE498-9F65-4248-AA51-54C7577CCE31}" srcOrd="0" destOrd="4" presId="urn:microsoft.com/office/officeart/2005/8/layout/hList1"/>
    <dgm:cxn modelId="{F6CCABCF-F9A3-9F4B-AEEA-1581A694E223}" type="presOf" srcId="{63DC83D7-E97F-43CD-912D-B94A72DDE2F6}" destId="{651AF5DB-7E27-CC4F-BCAC-88BC8A8EB559}" srcOrd="0" destOrd="3" presId="urn:microsoft.com/office/officeart/2005/8/layout/hList1"/>
    <dgm:cxn modelId="{B44A48EA-F620-5E4F-A7CA-B150076E089B}" type="presOf" srcId="{BBD97A49-586F-4D22-B594-644BC9DFDF5C}" destId="{651AF5DB-7E27-CC4F-BCAC-88BC8A8EB559}" srcOrd="0" destOrd="2" presId="urn:microsoft.com/office/officeart/2005/8/layout/hList1"/>
    <dgm:cxn modelId="{8B19E2EA-A12A-4A70-BD86-88D6C7A1A5F1}" srcId="{E2DD0A53-BD0C-4E11-AC0A-CADC07FDBCAF}" destId="{A0F0ADEF-2904-4437-A95F-2078B06208EE}" srcOrd="0" destOrd="0" parTransId="{0C8C683B-6935-43C0-8AB7-4695F831C4F5}" sibTransId="{3E94BA45-1B83-433B-844B-818B8C672948}"/>
    <dgm:cxn modelId="{FA18C6EC-A4FC-0442-AFED-B24AC2E9D772}" type="presOf" srcId="{44A5FFA9-E75D-4ED0-98BE-75C552C1BAB6}" destId="{651AF5DB-7E27-CC4F-BCAC-88BC8A8EB559}" srcOrd="0" destOrd="6" presId="urn:microsoft.com/office/officeart/2005/8/layout/hList1"/>
    <dgm:cxn modelId="{F48C67F4-D421-4D12-82D9-C6F41EAFA565}" srcId="{3807F101-9AF9-47E3-96F2-BEC4B61D1AA4}" destId="{53FD9550-5053-4EA1-9F35-6EDD6B76ED16}" srcOrd="1" destOrd="0" parTransId="{E7D2E15E-B7E2-4EA4-9DEA-1069599C9D8C}" sibTransId="{D1B5D3BA-F727-40BB-9A5A-13803D67CB67}"/>
    <dgm:cxn modelId="{EB5FD0F4-6346-49DB-9E47-CEFD1A17748D}" srcId="{EFFC304C-565C-4E5E-B768-7B35182D43A8}" destId="{44A5FFA9-E75D-4ED0-98BE-75C552C1BAB6}" srcOrd="0" destOrd="0" parTransId="{45011F08-AED2-4BC7-AB2B-D7E8606E9F13}" sibTransId="{90B8F1B3-FF38-4D6D-96F0-0933568B2812}"/>
    <dgm:cxn modelId="{89E4F3FF-F7E7-4476-AEDB-7F4063527B1E}" srcId="{2320C122-03EE-48EB-AC0D-2EE25027A9AB}" destId="{8311E860-9A4C-48FD-8C38-723325E5B3EF}" srcOrd="0" destOrd="0" parTransId="{36F1A877-C5C7-46B5-B8C1-865A81850430}" sibTransId="{5575A074-11FE-4E35-ADF6-B0AFE12401DC}"/>
    <dgm:cxn modelId="{75F9DC3F-FFD7-6948-B1C5-30462FE9AA01}" type="presParOf" srcId="{4CF75C07-1C46-8C4A-A011-46676AC714E5}" destId="{DB9439D0-5180-C84F-BF93-7139A671D569}" srcOrd="0" destOrd="0" presId="urn:microsoft.com/office/officeart/2005/8/layout/hList1"/>
    <dgm:cxn modelId="{8F16900B-9356-CD47-B642-BF407EA7DFE4}" type="presParOf" srcId="{DB9439D0-5180-C84F-BF93-7139A671D569}" destId="{970E7914-9479-6D46-81B7-EC59620FF0DA}" srcOrd="0" destOrd="0" presId="urn:microsoft.com/office/officeart/2005/8/layout/hList1"/>
    <dgm:cxn modelId="{557206F8-6965-1D4D-88E7-055A307A7C92}" type="presParOf" srcId="{DB9439D0-5180-C84F-BF93-7139A671D569}" destId="{651AF5DB-7E27-CC4F-BCAC-88BC8A8EB559}" srcOrd="1" destOrd="0" presId="urn:microsoft.com/office/officeart/2005/8/layout/hList1"/>
    <dgm:cxn modelId="{14F0A4D5-989B-3A4B-8AAB-216A00186C37}" type="presParOf" srcId="{4CF75C07-1C46-8C4A-A011-46676AC714E5}" destId="{044F6C03-0780-ED49-984D-6F34381F380D}" srcOrd="1" destOrd="0" presId="urn:microsoft.com/office/officeart/2005/8/layout/hList1"/>
    <dgm:cxn modelId="{722FC7DE-028E-4843-84E3-F8C654D34AC3}" type="presParOf" srcId="{4CF75C07-1C46-8C4A-A011-46676AC714E5}" destId="{627EE45E-B96A-E142-805A-A5F09E783730}" srcOrd="2" destOrd="0" presId="urn:microsoft.com/office/officeart/2005/8/layout/hList1"/>
    <dgm:cxn modelId="{20E86341-31C6-7B48-A1BB-8E7DDC3593E4}" type="presParOf" srcId="{627EE45E-B96A-E142-805A-A5F09E783730}" destId="{B4552949-D739-C84A-A998-6303B7911D78}" srcOrd="0" destOrd="0" presId="urn:microsoft.com/office/officeart/2005/8/layout/hList1"/>
    <dgm:cxn modelId="{C1DB84D5-BA66-434E-8C45-4C48DE712A0E}" type="presParOf" srcId="{627EE45E-B96A-E142-805A-A5F09E783730}" destId="{3AFCE498-9F65-4248-AA51-54C7577CCE3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5A6F4-6814-4044-B470-0B88F87FE618}">
      <dsp:nvSpPr>
        <dsp:cNvPr id="0" name=""/>
        <dsp:cNvSpPr/>
      </dsp:nvSpPr>
      <dsp:spPr>
        <a:xfrm>
          <a:off x="0" y="30924"/>
          <a:ext cx="4041775" cy="692640"/>
        </a:xfrm>
        <a:prstGeom prst="roundRect">
          <a:avLst/>
        </a:prstGeom>
        <a:solidFill>
          <a:srgbClr val="4E2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TF-IDF Sentences Cosine Similarity</a:t>
          </a:r>
          <a:r>
            <a:rPr lang="en-US" sz="1800" kern="1200" baseline="30000" dirty="0">
              <a:latin typeface="Georgia" panose="02040502050405020303" pitchFamily="18" charset="0"/>
            </a:rPr>
            <a:t>2</a:t>
          </a:r>
        </a:p>
      </dsp:txBody>
      <dsp:txXfrm>
        <a:off x="33812" y="64736"/>
        <a:ext cx="3974151" cy="625016"/>
      </dsp:txXfrm>
    </dsp:sp>
    <dsp:sp modelId="{CC6F79F5-B56D-1247-AA43-DC5504563829}">
      <dsp:nvSpPr>
        <dsp:cNvPr id="0" name=""/>
        <dsp:cNvSpPr/>
      </dsp:nvSpPr>
      <dsp:spPr>
        <a:xfrm>
          <a:off x="0" y="830124"/>
          <a:ext cx="4041775" cy="692640"/>
        </a:xfrm>
        <a:prstGeom prst="roundRect">
          <a:avLst/>
        </a:prstGeom>
        <a:solidFill>
          <a:srgbClr val="4E2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Sentence Transformer Cosine Similarity</a:t>
          </a:r>
          <a:endParaRPr lang="en-US" sz="1800" kern="1200" dirty="0">
            <a:latin typeface="Georgia" panose="02040502050405020303" pitchFamily="18" charset="0"/>
          </a:endParaRPr>
        </a:p>
      </dsp:txBody>
      <dsp:txXfrm>
        <a:off x="33812" y="863936"/>
        <a:ext cx="3974151" cy="625016"/>
      </dsp:txXfrm>
    </dsp:sp>
    <dsp:sp modelId="{BC05DC8D-8144-1945-856D-F90B622D087C}">
      <dsp:nvSpPr>
        <dsp:cNvPr id="0" name=""/>
        <dsp:cNvSpPr/>
      </dsp:nvSpPr>
      <dsp:spPr>
        <a:xfrm>
          <a:off x="0" y="1629324"/>
          <a:ext cx="4041775" cy="692640"/>
        </a:xfrm>
        <a:prstGeom prst="roundRect">
          <a:avLst/>
        </a:prstGeom>
        <a:solidFill>
          <a:srgbClr val="4E2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Transformers Pipeline (Question-Answering)</a:t>
          </a:r>
        </a:p>
      </dsp:txBody>
      <dsp:txXfrm>
        <a:off x="33812" y="1663136"/>
        <a:ext cx="3974151" cy="625016"/>
      </dsp:txXfrm>
    </dsp:sp>
    <dsp:sp modelId="{5B5C8E56-C053-7A46-9E50-7072F1388998}">
      <dsp:nvSpPr>
        <dsp:cNvPr id="0" name=""/>
        <dsp:cNvSpPr/>
      </dsp:nvSpPr>
      <dsp:spPr>
        <a:xfrm>
          <a:off x="0" y="2428524"/>
          <a:ext cx="4041775" cy="692640"/>
        </a:xfrm>
        <a:prstGeom prst="roundRect">
          <a:avLst/>
        </a:prstGeom>
        <a:solidFill>
          <a:srgbClr val="4E2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T5 Abstractive Question Answering</a:t>
          </a:r>
        </a:p>
      </dsp:txBody>
      <dsp:txXfrm>
        <a:off x="33812" y="2462336"/>
        <a:ext cx="3974151" cy="625016"/>
      </dsp:txXfrm>
    </dsp:sp>
    <dsp:sp modelId="{B85F36E3-849B-2541-8CCC-8162099C3D73}">
      <dsp:nvSpPr>
        <dsp:cNvPr id="0" name=""/>
        <dsp:cNvSpPr/>
      </dsp:nvSpPr>
      <dsp:spPr>
        <a:xfrm>
          <a:off x="0" y="3227723"/>
          <a:ext cx="4041775" cy="692640"/>
        </a:xfrm>
        <a:prstGeom prst="roundRect">
          <a:avLst/>
        </a:prstGeom>
        <a:solidFill>
          <a:srgbClr val="4E2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OpenAI GPT</a:t>
          </a:r>
          <a:r>
            <a:rPr lang="en-US" sz="1800" kern="1200" baseline="30000" dirty="0">
              <a:latin typeface="Georgia" panose="02040502050405020303" pitchFamily="18" charset="0"/>
            </a:rPr>
            <a:t>3</a:t>
          </a:r>
        </a:p>
      </dsp:txBody>
      <dsp:txXfrm>
        <a:off x="33812" y="3261535"/>
        <a:ext cx="3974151" cy="625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E7914-9479-6D46-81B7-EC59620FF0DA}">
      <dsp:nvSpPr>
        <dsp:cNvPr id="0" name=""/>
        <dsp:cNvSpPr/>
      </dsp:nvSpPr>
      <dsp:spPr>
        <a:xfrm>
          <a:off x="40" y="108381"/>
          <a:ext cx="3845569" cy="576000"/>
        </a:xfrm>
        <a:prstGeom prst="rect">
          <a:avLst/>
        </a:prstGeom>
        <a:solidFill>
          <a:srgbClr val="4E2A84"/>
        </a:solidFill>
        <a:ln w="25400" cap="flat" cmpd="sng" algn="ctr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" panose="02040502050405020303" pitchFamily="18" charset="0"/>
            </a:rPr>
            <a:t>Best Chatbot = OpenAI GPT</a:t>
          </a:r>
        </a:p>
      </dsp:txBody>
      <dsp:txXfrm>
        <a:off x="40" y="108381"/>
        <a:ext cx="3845569" cy="576000"/>
      </dsp:txXfrm>
    </dsp:sp>
    <dsp:sp modelId="{651AF5DB-7E27-CC4F-BCAC-88BC8A8EB559}">
      <dsp:nvSpPr>
        <dsp:cNvPr id="0" name=""/>
        <dsp:cNvSpPr/>
      </dsp:nvSpPr>
      <dsp:spPr>
        <a:xfrm>
          <a:off x="40" y="684381"/>
          <a:ext cx="3845569" cy="3733199"/>
        </a:xfrm>
        <a:prstGeom prst="rect">
          <a:avLst/>
        </a:prstGeom>
        <a:solidFill>
          <a:srgbClr val="CCC4DF">
            <a:alpha val="90000"/>
          </a:srgbClr>
        </a:solidFill>
        <a:ln w="254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Pros: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Superior performance in all criteria areas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Human-like and helpful responses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Mentions if context is not available for specific information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Responds relatively quickly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Cons: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Costs about $0.01 per query</a:t>
          </a:r>
        </a:p>
      </dsp:txBody>
      <dsp:txXfrm>
        <a:off x="40" y="684381"/>
        <a:ext cx="3845569" cy="3733199"/>
      </dsp:txXfrm>
    </dsp:sp>
    <dsp:sp modelId="{B4552949-D739-C84A-A998-6303B7911D78}">
      <dsp:nvSpPr>
        <dsp:cNvPr id="0" name=""/>
        <dsp:cNvSpPr/>
      </dsp:nvSpPr>
      <dsp:spPr>
        <a:xfrm>
          <a:off x="4383989" y="108381"/>
          <a:ext cx="3845569" cy="576000"/>
        </a:xfrm>
        <a:prstGeom prst="rect">
          <a:avLst/>
        </a:prstGeom>
        <a:solidFill>
          <a:srgbClr val="4E2A84"/>
        </a:solidFill>
        <a:ln w="25400" cap="flat" cmpd="sng" algn="ctr">
          <a:solidFill>
            <a:schemeClr val="accent4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" panose="02040502050405020303" pitchFamily="18" charset="0"/>
            </a:rPr>
            <a:t>Further Areas for Exploration</a:t>
          </a:r>
        </a:p>
      </dsp:txBody>
      <dsp:txXfrm>
        <a:off x="4383989" y="108381"/>
        <a:ext cx="3845569" cy="576000"/>
      </dsp:txXfrm>
    </dsp:sp>
    <dsp:sp modelId="{3AFCE498-9F65-4248-AA51-54C7577CCE31}">
      <dsp:nvSpPr>
        <dsp:cNvPr id="0" name=""/>
        <dsp:cNvSpPr/>
      </dsp:nvSpPr>
      <dsp:spPr>
        <a:xfrm>
          <a:off x="4383989" y="684381"/>
          <a:ext cx="3845569" cy="3733199"/>
        </a:xfrm>
        <a:prstGeom prst="rect">
          <a:avLst/>
        </a:prstGeom>
        <a:solidFill>
          <a:srgbClr val="CCC4DF">
            <a:alpha val="90000"/>
          </a:srgbClr>
        </a:solidFill>
        <a:ln w="25400" cap="flat" cmpd="sng" algn="ctr">
          <a:solidFill>
            <a:schemeClr val="accent4">
              <a:lumMod val="20000"/>
              <a:lumOff val="80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Fine-tune models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Will require labeled datasets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Collect more data from other websites to augment chatbot capabilities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Georgia" panose="02040502050405020303" pitchFamily="18" charset="0"/>
            </a:rPr>
            <a:t>Dynamic Content Updates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eorgia" panose="02040502050405020303" pitchFamily="18" charset="0"/>
            </a:rPr>
            <a:t>Integrate user feedback loop to remember information provided by user during session</a:t>
          </a:r>
        </a:p>
      </dsp:txBody>
      <dsp:txXfrm>
        <a:off x="4383989" y="684381"/>
        <a:ext cx="3845569" cy="3733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11/29/23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8" y="6356350"/>
            <a:ext cx="5975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itidass29/create-your-chatbot-using-python-nltk-88809fa621d1" TargetMode="External"/><Relationship Id="rId2" Type="http://schemas.openxmlformats.org/officeDocument/2006/relationships/hyperlink" Target="https://onlabor.org/national-parks-are-swamped-but-the-park-service-faces-mountainous-employment-cris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velup.gitconnected.com/creating-your-own-ai-powered-second-brain-a-guide-with-python-and-chatgpt-f5547ef7e13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01.nyt.com/images/2021/07/08/travel/09travel-parks-promo/08travel-parks-top-still-videoSixteenByNineJumbo1600.jpg" TargetMode="External"/><Relationship Id="rId3" Type="http://schemas.openxmlformats.org/officeDocument/2006/relationships/hyperlink" Target="https://media.tacdn.com/media/attractions-splice-spp-674x446/0b/d0/15/48.jpg" TargetMode="External"/><Relationship Id="rId7" Type="http://schemas.openxmlformats.org/officeDocument/2006/relationships/hyperlink" Target="https://upload.wikimedia.org/wikipedia/commons/1/1d/US-NationalParkService-Logo.svg" TargetMode="External"/><Relationship Id="rId2" Type="http://schemas.openxmlformats.org/officeDocument/2006/relationships/hyperlink" Target="https://www.travelandleisure.com/thmb/gLG2qcu2Dib79P1r82PggovA-KI=/750x0/filters:no_upscale():max_bytes(150000):strip_icc():format(webp)/glacier-national-park-NATPARKS0619-30921de01ce044fcbfd80c5dbcd99d1d.jp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ttlevalleymountainresort.com/application/files/2016/5643/6911/smokymountains.jpg" TargetMode="External"/><Relationship Id="rId5" Type="http://schemas.openxmlformats.org/officeDocument/2006/relationships/hyperlink" Target="https://www.traveloffpath.com/wp-content/uploads/2022/02/lesser-known-national-parks-735x490.jpg.webp" TargetMode="External"/><Relationship Id="rId4" Type="http://schemas.openxmlformats.org/officeDocument/2006/relationships/hyperlink" Target="https://www.sunset.com/wp-content/uploads/Bryce-Canyon-National-Park-hoodoos-1200x600.jpg" TargetMode="External"/><Relationship Id="rId9" Type="http://schemas.openxmlformats.org/officeDocument/2006/relationships/hyperlink" Target="https://www.nps.gov/common/uploads/grid_builder/military/crop16_9/2681F8BB-1DD8-B71B-0BFFF5DE46797779.jpg?width=640&amp;quality=90&amp;mode=cr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745"/>
            <a:ext cx="9144000" cy="6657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5" y="1513755"/>
            <a:ext cx="7758578" cy="1470025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  <a:cs typeface="Noto Serif Myanmar" panose="02020502060505020204" pitchFamily="18" charset="0"/>
              </a:rPr>
              <a:t>National Park Service Chatbot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0102" y="3064202"/>
            <a:ext cx="3724881" cy="64078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</a:rPr>
              <a:t>Betzalel Moskowitz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EF671C-C9AD-FB42-8D78-022E9F2E713D}"/>
              </a:ext>
            </a:extLst>
          </p:cNvPr>
          <p:cNvGrpSpPr/>
          <p:nvPr/>
        </p:nvGrpSpPr>
        <p:grpSpPr>
          <a:xfrm>
            <a:off x="326757" y="149213"/>
            <a:ext cx="7434972" cy="1410793"/>
            <a:chOff x="268456" y="-104129"/>
            <a:chExt cx="7434972" cy="1410793"/>
          </a:xfrm>
        </p:grpSpPr>
        <p:pic>
          <p:nvPicPr>
            <p:cNvPr id="1030" name="Picture 6" descr="How Many National Parks Are There in the U.S.? Here's a Complete List">
              <a:extLst>
                <a:ext uri="{FF2B5EF4-FFF2-40B4-BE49-F238E27FC236}">
                  <a16:creationId xmlns:a16="http://schemas.microsoft.com/office/drawing/2014/main" id="{D9277B5F-94BE-8741-85BC-36C8AE124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6" y="-104129"/>
              <a:ext cx="2233930" cy="1392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10 Breathtaking U.S. National Parks That You Need To Explore - Secret Los  Angeles">
              <a:extLst>
                <a:ext uri="{FF2B5EF4-FFF2-40B4-BE49-F238E27FC236}">
                  <a16:creationId xmlns:a16="http://schemas.microsoft.com/office/drawing/2014/main" id="{2B4D521D-76FD-D848-A9BF-8F1A1326D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975" y="-104129"/>
              <a:ext cx="2233930" cy="140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Free National Park Day: When to Visit U.S. National Parks for Free in 2020  | Condé Nast Traveler">
              <a:extLst>
                <a:ext uri="{FF2B5EF4-FFF2-40B4-BE49-F238E27FC236}">
                  <a16:creationId xmlns:a16="http://schemas.microsoft.com/office/drawing/2014/main" id="{DFC89823-4CAF-B441-9D14-B08F4DE01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494" y="-98424"/>
              <a:ext cx="2497934" cy="140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7 Lesser-Known U.S. National Parks To Visit In 2022">
            <a:extLst>
              <a:ext uri="{FF2B5EF4-FFF2-40B4-BE49-F238E27FC236}">
                <a16:creationId xmlns:a16="http://schemas.microsoft.com/office/drawing/2014/main" id="{5508AA39-8384-5941-A3EF-7C99ADC06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12" y="4609232"/>
            <a:ext cx="2233930" cy="14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Great Smoky Mountains of Tennessee">
            <a:extLst>
              <a:ext uri="{FF2B5EF4-FFF2-40B4-BE49-F238E27FC236}">
                <a16:creationId xmlns:a16="http://schemas.microsoft.com/office/drawing/2014/main" id="{EBEEA1D4-C0CE-1440-924E-E511DCC1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12" y="4609232"/>
            <a:ext cx="2272684" cy="15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ational Park Service - Wikipedia">
            <a:extLst>
              <a:ext uri="{FF2B5EF4-FFF2-40B4-BE49-F238E27FC236}">
                <a16:creationId xmlns:a16="http://schemas.microsoft.com/office/drawing/2014/main" id="{26E01912-61C8-1E46-A8B9-3C6ED5469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51" y="3078128"/>
            <a:ext cx="1465873" cy="190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1FDE-7DAB-2045-8700-EE6D6B37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3393831" cy="1162050"/>
          </a:xfrm>
        </p:spPr>
        <p:txBody>
          <a:bodyPr anchor="ctr">
            <a:normAutofit fontScale="90000"/>
          </a:bodyPr>
          <a:lstStyle/>
          <a:p>
            <a:r>
              <a:rPr lang="en-US" sz="3600" b="0" dirty="0">
                <a:solidFill>
                  <a:srgbClr val="4E2A84"/>
                </a:solidFill>
                <a:latin typeface="Georgia" panose="02040502050405020303" pitchFamily="18" charset="0"/>
              </a:rPr>
              <a:t>Business Context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BAB4F-6601-CD4D-8A0D-AB1A1FF92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209192" cy="46910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20% increase in national park visitation over the last decade</a:t>
            </a:r>
            <a:r>
              <a:rPr lang="en-US" sz="1800" baseline="30000" dirty="0">
                <a:latin typeface="Georgia" panose="02040502050405020303" pitchFamily="18" charset="0"/>
              </a:rPr>
              <a:t>1</a:t>
            </a:r>
            <a:r>
              <a:rPr lang="en-US" sz="1800" dirty="0">
                <a:latin typeface="Georgia" panose="020405020504050203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16% loss of employees during same period due to insufficient federal funding</a:t>
            </a:r>
            <a:r>
              <a:rPr lang="en-US" sz="1800" baseline="30000" dirty="0">
                <a:latin typeface="Georgia" panose="02040502050405020303" pitchFamily="18" charset="0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Lack of available staff posing major challenge as parks become overwhelmed with visitors</a:t>
            </a:r>
            <a:r>
              <a:rPr lang="en-US" sz="1600" baseline="30000" dirty="0">
                <a:latin typeface="Georgia" panose="02040502050405020303" pitchFamily="18" charset="0"/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National Park Service (NPS) would benefit from a chatbot to help answer questions and provide recommendations for visitors and enthusiasts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3E350-70FF-EE42-AAF7-826326E0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074" name="Picture 2" descr="Get Involved - American Military (U.S. National Park Service)">
            <a:extLst>
              <a:ext uri="{FF2B5EF4-FFF2-40B4-BE49-F238E27FC236}">
                <a16:creationId xmlns:a16="http://schemas.microsoft.com/office/drawing/2014/main" id="{8B4E277E-1110-B548-9C09-A98AFDBB31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01" y="3353449"/>
            <a:ext cx="4846895" cy="272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Crowded Are America's National Parks? See for Yourself. - The New York  Times">
            <a:extLst>
              <a:ext uri="{FF2B5EF4-FFF2-40B4-BE49-F238E27FC236}">
                <a16:creationId xmlns:a16="http://schemas.microsoft.com/office/drawing/2014/main" id="{38339B15-AAD9-6D42-9774-49C4FB63B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01" y="350548"/>
            <a:ext cx="4846896" cy="272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305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1FDE-7DAB-2045-8700-EE6D6B37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b="0" dirty="0">
                <a:solidFill>
                  <a:srgbClr val="4E2A84"/>
                </a:solidFill>
                <a:latin typeface="Georgia" panose="02040502050405020303" pitchFamily="18" charset="0"/>
              </a:rPr>
              <a:t>Problem Definition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9BAB4F-6601-CD4D-8A0D-AB1A1FF92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Georgia" panose="02040502050405020303" pitchFamily="18" charset="0"/>
              </a:rPr>
              <a:t>The ideal NPS Chatbot responses should be: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Accurate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Helpful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Contextual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Synthesized from multiple sources (if necessary)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Fast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1600" dirty="0">
                <a:latin typeface="Georgia" panose="02040502050405020303" pitchFamily="18" charset="0"/>
              </a:rPr>
              <a:t>Inexpensive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17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en-US" sz="1800" b="1" dirty="0">
                <a:latin typeface="Georgia" panose="02040502050405020303" pitchFamily="18" charset="0"/>
              </a:rPr>
              <a:t>Challenges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500" dirty="0">
                <a:latin typeface="Georgia" panose="02040502050405020303" pitchFamily="18" charset="0"/>
              </a:rPr>
              <a:t>Splitting up documents into smaller chunks hinders ability to collect contextual information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500" dirty="0">
                <a:latin typeface="Georgia" panose="02040502050405020303" pitchFamily="18" charset="0"/>
              </a:rPr>
              <a:t>Lack of available labeled data limits ability to fine-tune pre-trained models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2C0B9FB-EA2F-1241-9152-F6AF5036AC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202" y="2856479"/>
            <a:ext cx="4038600" cy="32696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3E350-70FF-EE42-AAF7-826326E0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8" y="6356350"/>
            <a:ext cx="5975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E12CD-FCB1-464E-A775-0B83FDDACE0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7DE7CA8-9842-0443-AEBA-F81254355461}"/>
              </a:ext>
            </a:extLst>
          </p:cNvPr>
          <p:cNvSpPr txBox="1">
            <a:spLocks/>
          </p:cNvSpPr>
          <p:nvPr/>
        </p:nvSpPr>
        <p:spPr>
          <a:xfrm>
            <a:off x="4898141" y="1600200"/>
            <a:ext cx="4038600" cy="1109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900" b="1" dirty="0">
                <a:latin typeface="Georgia" panose="02040502050405020303" pitchFamily="18" charset="0"/>
              </a:rPr>
              <a:t>Data</a:t>
            </a:r>
          </a:p>
          <a:p>
            <a:r>
              <a:rPr lang="en-US" sz="1700" dirty="0">
                <a:latin typeface="Georgia" panose="02040502050405020303" pitchFamily="18" charset="0"/>
              </a:rPr>
              <a:t>Web-scraped from 63 Wikipedia articles about US National Parks</a:t>
            </a:r>
          </a:p>
          <a:p>
            <a:r>
              <a:rPr lang="en-US" sz="1800" dirty="0">
                <a:latin typeface="Georgia" panose="02040502050405020303" pitchFamily="18" charset="0"/>
              </a:rPr>
              <a:t>Long documents (&gt; 1k tokens)</a:t>
            </a:r>
          </a:p>
          <a:p>
            <a:endParaRPr lang="en-US" sz="17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8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CB34-8842-0449-8EBD-D38F3EB6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</a:rPr>
              <a:t>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E4843-D1F4-874B-9B78-168A9EF23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Quality Assessment Criteria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EB093E-9FE3-A045-A999-E6C79A4DE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latin typeface="Georgia" panose="02040502050405020303" pitchFamily="18" charset="0"/>
              </a:rPr>
              <a:t>Five questions were designed to assess chatbot performance in the following areas: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900" dirty="0">
              <a:latin typeface="Georgia" panose="02040502050405020303" pitchFamily="18" charset="0"/>
            </a:endParaRP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Georgia" panose="02040502050405020303" pitchFamily="18" charset="0"/>
              </a:rPr>
              <a:t>Information extraction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>
              <a:latin typeface="Georgia" panose="02040502050405020303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>
                <a:latin typeface="Georgia" panose="02040502050405020303" pitchFamily="18" charset="0"/>
              </a:rPr>
              <a:t>“When was Yellowstone National Park established?”</a:t>
            </a:r>
          </a:p>
          <a:p>
            <a:pPr lvl="1">
              <a:lnSpc>
                <a:spcPct val="90000"/>
              </a:lnSpc>
            </a:pPr>
            <a:endParaRPr lang="en-US" sz="1600" dirty="0">
              <a:latin typeface="Georgia" panose="02040502050405020303" pitchFamily="18" charset="0"/>
            </a:endParaRP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Georgia" panose="02040502050405020303" pitchFamily="18" charset="0"/>
              </a:rPr>
              <a:t>Understanding context</a:t>
            </a: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endParaRPr lang="en-US" sz="1800" b="1" dirty="0">
              <a:latin typeface="Georgia" panose="02040502050405020303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>
                <a:latin typeface="Georgia" panose="02040502050405020303" pitchFamily="18" charset="0"/>
              </a:rPr>
              <a:t>“What factors make the Grand Canyon unique?”</a:t>
            </a:r>
          </a:p>
          <a:p>
            <a:pPr lvl="1">
              <a:lnSpc>
                <a:spcPct val="90000"/>
              </a:lnSpc>
            </a:pPr>
            <a:endParaRPr lang="en-US" sz="1300" dirty="0">
              <a:latin typeface="Georgia" panose="02040502050405020303" pitchFamily="18" charset="0"/>
            </a:endParaRP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Georgia" panose="02040502050405020303" pitchFamily="18" charset="0"/>
              </a:rPr>
              <a:t>Providing a range of information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>
              <a:latin typeface="Georgia" panose="02040502050405020303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>
                <a:latin typeface="Georgia" panose="02040502050405020303" pitchFamily="18" charset="0"/>
              </a:rPr>
              <a:t>“What activities are available in Shenandoah National Park?”</a:t>
            </a:r>
          </a:p>
          <a:p>
            <a:pPr lvl="1">
              <a:lnSpc>
                <a:spcPct val="90000"/>
              </a:lnSpc>
            </a:pPr>
            <a:endParaRPr lang="en-US" sz="1400" dirty="0">
              <a:latin typeface="Georgia" panose="02040502050405020303" pitchFamily="18" charset="0"/>
            </a:endParaRP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Georgia" panose="02040502050405020303" pitchFamily="18" charset="0"/>
              </a:rPr>
              <a:t>Retrieving relevant information across multiple documents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>
              <a:latin typeface="Georgia" panose="02040502050405020303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>
                <a:latin typeface="Georgia" panose="02040502050405020303" pitchFamily="18" charset="0"/>
              </a:rPr>
              <a:t>“Which national parks are located in California?”</a:t>
            </a:r>
          </a:p>
          <a:p>
            <a:pPr lvl="1">
              <a:lnSpc>
                <a:spcPct val="90000"/>
              </a:lnSpc>
            </a:pPr>
            <a:endParaRPr lang="en-US" sz="1400" dirty="0">
              <a:latin typeface="Georgia" panose="02040502050405020303" pitchFamily="18" charset="0"/>
            </a:endParaRPr>
          </a:p>
          <a:p>
            <a:pPr marL="51435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1800" b="1" dirty="0">
                <a:latin typeface="Georgia" panose="02040502050405020303" pitchFamily="18" charset="0"/>
              </a:rPr>
              <a:t>Generative ability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>
              <a:latin typeface="Georgia" panose="02040502050405020303" pitchFamily="18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 dirty="0">
                <a:latin typeface="Georgia" panose="02040502050405020303" pitchFamily="18" charset="0"/>
              </a:rPr>
              <a:t>“Explain the potential effects of climate change on Glacier National Park's glaciers and ecosystems. How can the park adapt to these changes?”</a:t>
            </a:r>
          </a:p>
          <a:p>
            <a:pPr lvl="1">
              <a:lnSpc>
                <a:spcPct val="90000"/>
              </a:lnSpc>
            </a:pPr>
            <a:endParaRPr lang="en-US" sz="1900" dirty="0">
              <a:latin typeface="Georgia" panose="02040502050405020303" pitchFamily="18" charset="0"/>
            </a:endParaRPr>
          </a:p>
          <a:p>
            <a:pPr lvl="1">
              <a:lnSpc>
                <a:spcPct val="90000"/>
              </a:lnSpc>
            </a:pP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DC6956-93FF-1F42-859B-9056A2959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latin typeface="Georgia" panose="02040502050405020303" pitchFamily="18" charset="0"/>
              </a:rPr>
              <a:t>Chatbot Architectures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0596-6131-A143-B723-AA400C4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8" y="6356350"/>
            <a:ext cx="59757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06E12CD-FCB1-464E-A775-0B83FDDACE0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2078207B-2794-44EA-C26A-B3B673699972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04811711"/>
              </p:ext>
            </p:extLst>
          </p:nvPr>
        </p:nvGraphicFramePr>
        <p:xfrm>
          <a:off x="4645025" y="2174875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67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7BFAB3-D9F7-6546-AAA5-2007DC4E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rgbClr val="4E2A84">
              <a:alpha val="47000"/>
            </a:srgbClr>
          </a:solidFill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Results – OpenAI GPT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4B66D-E30E-B943-98F1-A6E4AD9D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00" y="1485049"/>
            <a:ext cx="7410400" cy="38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CB34-8842-0449-8EBD-D38F3EB6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</a:rPr>
              <a:t>Recommendations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069F858-02D9-16E1-E284-A0147353F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8" y="6356350"/>
            <a:ext cx="59757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06E12CD-FCB1-464E-A775-0B83FDDACE0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B5EA046-8CB5-7A59-C570-C33C35CA5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03638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40596-6131-A143-B723-AA400C4E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53474" y="4510823"/>
            <a:ext cx="264888" cy="121594"/>
          </a:xfrm>
        </p:spPr>
        <p:txBody>
          <a:bodyPr/>
          <a:lstStyle/>
          <a:p>
            <a:pPr>
              <a:spcAft>
                <a:spcPts val="600"/>
              </a:spcAft>
            </a:pPr>
            <a:fld id="{106E12CD-FCB1-464E-A775-0B83FDDACE0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6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77F6-738A-4C4D-833A-4A5459C8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74200-2BC9-4C4F-BC03-9BF6070F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sz="1600" dirty="0">
                <a:latin typeface="Georgia" panose="02040502050405020303" pitchFamily="18" charset="0"/>
              </a:rPr>
              <a:t>Bennett, G. (2022, April 20). </a:t>
            </a:r>
            <a:r>
              <a:rPr lang="en-US" sz="1600" i="1" dirty="0">
                <a:latin typeface="Georgia" panose="02040502050405020303" pitchFamily="18" charset="0"/>
              </a:rPr>
              <a:t>National parks are swamped, but the park </a:t>
            </a:r>
            <a:r>
              <a:rPr lang="en-US" sz="1600" i="1" dirty="0" err="1">
                <a:latin typeface="Georgia" panose="02040502050405020303" pitchFamily="18" charset="0"/>
              </a:rPr>
              <a:t>servicefaces</a:t>
            </a:r>
            <a:r>
              <a:rPr lang="en-US" sz="1600" i="1" dirty="0">
                <a:latin typeface="Georgia" panose="02040502050405020303" pitchFamily="18" charset="0"/>
              </a:rPr>
              <a:t>	mountainous employment crises</a:t>
            </a:r>
            <a:r>
              <a:rPr lang="en-US" sz="1600" dirty="0">
                <a:latin typeface="Georgia" panose="02040502050405020303" pitchFamily="18" charset="0"/>
              </a:rPr>
              <a:t>. </a:t>
            </a:r>
            <a:r>
              <a:rPr lang="en-US" sz="1600" dirty="0" err="1">
                <a:latin typeface="Georgia" panose="02040502050405020303" pitchFamily="18" charset="0"/>
              </a:rPr>
              <a:t>OnLabor</a:t>
            </a:r>
            <a:r>
              <a:rPr lang="en-US" sz="1600" dirty="0">
                <a:latin typeface="Georgia" panose="02040502050405020303" pitchFamily="18" charset="0"/>
              </a:rPr>
              <a:t>. 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https://onlabor.org/national-parks-are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swamped-but-the-park-service-faces-mountainous-employment-crises/ </a:t>
            </a:r>
            <a:endParaRPr lang="en-US" sz="1600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>
              <a:buFont typeface="Arial"/>
              <a:buAutoNum type="arabicPeriod"/>
            </a:pPr>
            <a:r>
              <a:rPr lang="en-US" sz="1600" dirty="0" err="1">
                <a:latin typeface="Georgia" panose="02040502050405020303" pitchFamily="18" charset="0"/>
              </a:rPr>
              <a:t>Dass</a:t>
            </a:r>
            <a:r>
              <a:rPr lang="en-US" sz="1600" dirty="0">
                <a:latin typeface="Georgia" panose="02040502050405020303" pitchFamily="18" charset="0"/>
              </a:rPr>
              <a:t>, R. (2018, September 24). </a:t>
            </a:r>
            <a:r>
              <a:rPr lang="en-US" sz="1600" i="1" dirty="0">
                <a:latin typeface="Georgia" panose="02040502050405020303" pitchFamily="18" charset="0"/>
              </a:rPr>
              <a:t>Create your chatbot using python NLTK</a:t>
            </a:r>
            <a:r>
              <a:rPr lang="en-US" sz="1600" dirty="0">
                <a:latin typeface="Georgia" panose="02040502050405020303" pitchFamily="18" charset="0"/>
              </a:rPr>
              <a:t>. Medium. 	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https://medium.com/@ritidass29/create-your-chatbot-using-python-nltk-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88809fa621d1 </a:t>
            </a:r>
            <a:endParaRPr lang="en-US" sz="1600" dirty="0">
              <a:solidFill>
                <a:srgbClr val="0000FF"/>
              </a:solidFill>
              <a:latin typeface="Georgia" panose="02040502050405020303" pitchFamily="18" charset="0"/>
            </a:endParaRPr>
          </a:p>
          <a:p>
            <a:pPr>
              <a:buFont typeface="Arial"/>
              <a:buAutoNum type="arabicPeriod"/>
            </a:pPr>
            <a:r>
              <a:rPr lang="en-US" sz="1600" dirty="0">
                <a:latin typeface="Georgia" panose="02040502050405020303" pitchFamily="18" charset="0"/>
              </a:rPr>
              <a:t>Hafiz, I. (2023, April 3). </a:t>
            </a:r>
            <a:r>
              <a:rPr lang="en-US" sz="1600" i="1" dirty="0">
                <a:latin typeface="Georgia" panose="02040502050405020303" pitchFamily="18" charset="0"/>
              </a:rPr>
              <a:t>Creating your own AI-powered Second Brain: A Guide with 	Python and CHATGPT</a:t>
            </a:r>
            <a:r>
              <a:rPr lang="en-US" sz="1600" dirty="0">
                <a:latin typeface="Georgia" panose="02040502050405020303" pitchFamily="18" charset="0"/>
              </a:rPr>
              <a:t>. Medium. 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https://levelup.gitconnected.com/creating-your-</a:t>
            </a:r>
            <a:r>
              <a:rPr lang="en-US" sz="1600" dirty="0">
                <a:solidFill>
                  <a:schemeClr val="bg1"/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own-ai-powered-second-brain-a-guide-with-python-and-chatgpt-f5547ef7e136 </a:t>
            </a:r>
            <a:endParaRPr lang="en-US" sz="1600" dirty="0">
              <a:latin typeface="Georgia" panose="02040502050405020303" pitchFamily="18" charset="0"/>
            </a:endParaRPr>
          </a:p>
          <a:p>
            <a:pPr>
              <a:buFont typeface="Arial"/>
              <a:buAutoNum type="arabicPeriod"/>
            </a:pPr>
            <a:endParaRPr lang="en-US" sz="1600" dirty="0">
              <a:latin typeface="Georgia" panose="02040502050405020303" pitchFamily="18" charset="0"/>
            </a:endParaRPr>
          </a:p>
          <a:p>
            <a:pPr>
              <a:buAutoNum type="arabicPeriod"/>
            </a:pPr>
            <a:endParaRPr lang="en-US" sz="1600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881E-5DDB-7644-A866-7F181506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4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77F6-738A-4C4D-833A-4A5459C8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E2A84"/>
                </a:solidFill>
                <a:latin typeface="Georgia" panose="02040502050405020303" pitchFamily="18" charset="0"/>
              </a:rPr>
              <a:t>Photo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74200-2BC9-4C4F-BC03-9BF6070F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>
                <a:hlinkClick r:id="rId2"/>
              </a:rPr>
              <a:t>https://www.travelandleisure.com/thmb/gLG2qcu2Dib79P1r82PggovA-KI=/750x0/filters:no_upscale():max_bytes(150000):strip_icc():format(webp)/glacier-national-park-NATPARKS0619-30921de01ce044fcbfd80c5dbcd99d1d.jpg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https://media.tacdn.com/media/attractions-splice-spp-674x446/0b/d0/15/48.jpg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https://www.sunset.com/wp-content/uploads/Bryce-Canyon-National-Park-hoodoos-1200x600.jpg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https://www.traveloffpath.com/wp-content/uploads/2022/02/lesser-known-national-parks-735x490.jpg.webp</a:t>
            </a:r>
            <a:endParaRPr lang="en-US" sz="1200" dirty="0"/>
          </a:p>
          <a:p>
            <a:r>
              <a:rPr lang="en-US" sz="1200" dirty="0">
                <a:hlinkClick r:id="rId6"/>
              </a:rPr>
              <a:t>https://littlevalleymountainresort.com/application/files/2016/5643/6911/smokymountains.jpg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https://upload.wikimedia.org/wikipedia/commons/1/1d/US-NationalParkService-Logo.svg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https://static01.nyt.com/images/2021/07/08/travel/09travel-parks-promo/08travel-parks-top-still-videoSixteenByNineJumbo1600.jpg</a:t>
            </a:r>
            <a:endParaRPr lang="en-US" sz="1200" dirty="0"/>
          </a:p>
          <a:p>
            <a:r>
              <a:rPr lang="en-US" sz="1200" dirty="0">
                <a:hlinkClick r:id="rId9"/>
              </a:rPr>
              <a:t>https://www.nps.gov/common/uploads/grid_builder/military/crop16_9/2681F8BB-1DD8-B71B-0BFFF5DE46797779.jpg?width=640&amp;quality=90&amp;mode=crop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7881E-5DDB-7644-A866-7F181506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72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7166</TotalTime>
  <Words>609</Words>
  <Application>Microsoft Macintosh PowerPoint</Application>
  <PresentationFormat>On-screen Show (4:3)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Georgia</vt:lpstr>
      <vt:lpstr>Office Theme</vt:lpstr>
      <vt:lpstr>National Park Service Chatbot</vt:lpstr>
      <vt:lpstr>Business Context</vt:lpstr>
      <vt:lpstr>Problem Definition</vt:lpstr>
      <vt:lpstr>Methods</vt:lpstr>
      <vt:lpstr>Results – OpenAI GPT Chatbot</vt:lpstr>
      <vt:lpstr>Recommendations</vt:lpstr>
      <vt:lpstr>References</vt:lpstr>
      <vt:lpstr>Photo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Park Service Chatbot</dc:title>
  <dc:creator>Betzalel Yair Moskowitz</dc:creator>
  <cp:lastModifiedBy>Betzalel Yair Moskowitz</cp:lastModifiedBy>
  <cp:revision>7</cp:revision>
  <dcterms:created xsi:type="dcterms:W3CDTF">2023-11-29T07:32:22Z</dcterms:created>
  <dcterms:modified xsi:type="dcterms:W3CDTF">2023-12-04T07:02:12Z</dcterms:modified>
</cp:coreProperties>
</file>